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440000" cx="7560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
      <p:font typeface="Montserrat Light"/>
      <p:regular r:id="rId42"/>
      <p:bold r:id="rId43"/>
      <p:italic r:id="rId44"/>
      <p:boldItalic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88">
          <p15:clr>
            <a:srgbClr val="747775"/>
          </p15:clr>
        </p15:guide>
        <p15:guide id="2" pos="238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88" orient="horz"/>
        <p:guide pos="2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MontserratLight-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MontserratLight-italic.fntdata"/><Relationship Id="rId21" Type="http://schemas.openxmlformats.org/officeDocument/2006/relationships/slide" Target="slides/slide16.xml"/><Relationship Id="rId43" Type="http://schemas.openxmlformats.org/officeDocument/2006/relationships/font" Target="fonts/MontserratLight-bold.fntdata"/><Relationship Id="rId24" Type="http://schemas.openxmlformats.org/officeDocument/2006/relationships/slide" Target="slides/slide19.xml"/><Relationship Id="rId46" Type="http://schemas.openxmlformats.org/officeDocument/2006/relationships/font" Target="fonts/MontserratExtraBold-bold.fntdata"/><Relationship Id="rId23" Type="http://schemas.openxmlformats.org/officeDocument/2006/relationships/slide" Target="slides/slide18.xml"/><Relationship Id="rId45" Type="http://schemas.openxmlformats.org/officeDocument/2006/relationships/font" Target="fonts/Montserrat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ontserratExtraBold-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75a10d747_0_41: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75a10d7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75a10d747_0_5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75a10d7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75a10d747_0_61: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75a10d74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75a10d747_0_7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75a10d74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75a10d747_0_8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75a10d74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75a10d747_0_9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75a10d74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75a10d747_0_10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75a10d74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75a10d747_0_11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75a10d74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75a10d747_0_12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75a10d74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75a10d747_0_12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75a10d74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da6cc6c1d_0_12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da6cc6c1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75a10d747_0_13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75a10d74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75a10d747_0_14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75a10d74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75a10d747_0_15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75a10d74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75a10d747_0_16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75a10d74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75a10d747_0_17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75a10d74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75a10d747_0_18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75a10d74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75a10d747_0_19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975a10d74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75a10d747_0_201: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75a10d74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75a10d747_0_21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75a10d74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75a10d747_0_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75a10d7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75a10d747_0_8: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75a10d7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4addc58cc_0_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4addc58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15e599bf5_0_8: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15e599b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75a10d747_0_1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75a10d7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75a10d747_0_2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75a10d74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75a10d747_0_3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75a10d74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5212350" y="989675"/>
            <a:ext cx="3336300" cy="13590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995"/>
            <a:ext cx="4261083" cy="10421326"/>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2924415" y="3203752"/>
            <a:ext cx="4148400" cy="3204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4203266" y="7966602"/>
            <a:ext cx="2869500" cy="1027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3643212" y="0"/>
            <a:ext cx="3917048" cy="10438879"/>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681136" y="2607564"/>
            <a:ext cx="3948600" cy="26403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681136" y="5364872"/>
            <a:ext cx="3948600" cy="2474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3643212" y="0"/>
            <a:ext cx="3917048" cy="10438879"/>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681136" y="4167069"/>
            <a:ext cx="3792300" cy="23316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773318"/>
            <a:ext cx="858094" cy="2062758"/>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072736" y="799213"/>
            <a:ext cx="5819700" cy="18555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072736" y="3181729"/>
            <a:ext cx="5819700" cy="5909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773318"/>
            <a:ext cx="858094" cy="2062758"/>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072736" y="799213"/>
            <a:ext cx="5819700" cy="18555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072736" y="3181729"/>
            <a:ext cx="2813700" cy="5909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078647" y="3181729"/>
            <a:ext cx="2813700" cy="5909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773318"/>
            <a:ext cx="858094" cy="2062758"/>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072736" y="799213"/>
            <a:ext cx="5819700" cy="18555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773318"/>
            <a:ext cx="858094" cy="2062758"/>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072736" y="799213"/>
            <a:ext cx="3140700" cy="30306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072736" y="4003776"/>
            <a:ext cx="3140700" cy="4903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3643212" y="0"/>
            <a:ext cx="3917048" cy="10439762"/>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681136" y="1759333"/>
            <a:ext cx="3792300" cy="71469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773318"/>
            <a:ext cx="858094" cy="2062758"/>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072736" y="3365979"/>
            <a:ext cx="2510400" cy="35556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072736" y="7181242"/>
            <a:ext cx="2510400" cy="1027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3843000" y="3443668"/>
            <a:ext cx="3039900" cy="4764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8379778"/>
            <a:ext cx="577871" cy="1389648"/>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671938" y="8738819"/>
            <a:ext cx="5734500" cy="10632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03288"/>
            <a:ext cx="7044600" cy="1162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257705" y="2339232"/>
            <a:ext cx="7044600" cy="69345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7004788" y="9465147"/>
            <a:ext cx="453600" cy="7989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744375" y="3189600"/>
            <a:ext cx="4328400" cy="320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sz="6066"/>
              <a:t>Supuesto práctico 3</a:t>
            </a:r>
            <a:endParaRPr sz="6066"/>
          </a:p>
          <a:p>
            <a:pPr indent="0" lvl="0" marL="0" rtl="0" algn="ctr">
              <a:spcBef>
                <a:spcPts val="0"/>
              </a:spcBef>
              <a:spcAft>
                <a:spcPts val="0"/>
              </a:spcAft>
              <a:buNone/>
            </a:pPr>
            <a:r>
              <a:t/>
            </a:r>
            <a:endParaRPr sz="4600"/>
          </a:p>
          <a:p>
            <a:pPr indent="0" lvl="0" marL="0" rtl="0" algn="ctr">
              <a:spcBef>
                <a:spcPts val="0"/>
              </a:spcBef>
              <a:spcAft>
                <a:spcPts val="0"/>
              </a:spcAft>
              <a:buNone/>
            </a:pPr>
            <a:r>
              <a:rPr lang="es" sz="4600"/>
              <a:t>Odoo</a:t>
            </a:r>
            <a:endParaRPr sz="5400"/>
          </a:p>
        </p:txBody>
      </p:sp>
      <p:sp>
        <p:nvSpPr>
          <p:cNvPr id="135" name="Google Shape;135;p13"/>
          <p:cNvSpPr txBox="1"/>
          <p:nvPr>
            <p:ph idx="1" type="subTitle"/>
          </p:nvPr>
        </p:nvSpPr>
        <p:spPr>
          <a:xfrm>
            <a:off x="4203266" y="7966602"/>
            <a:ext cx="2869500" cy="10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300"/>
              <a:t>Walter Martín Lopes</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3 - Crear clientes, proveedores…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01" name="Google Shape;201;p22"/>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02" name="Google Shape;202;p22"/>
          <p:cNvPicPr preferRelativeResize="0"/>
          <p:nvPr/>
        </p:nvPicPr>
        <p:blipFill>
          <a:blip r:embed="rId3">
            <a:alphaModFix/>
          </a:blip>
          <a:stretch>
            <a:fillRect/>
          </a:stretch>
        </p:blipFill>
        <p:spPr>
          <a:xfrm>
            <a:off x="266975" y="1374325"/>
            <a:ext cx="7026048" cy="3917574"/>
          </a:xfrm>
          <a:prstGeom prst="rect">
            <a:avLst/>
          </a:prstGeom>
          <a:noFill/>
          <a:ln>
            <a:noFill/>
          </a:ln>
        </p:spPr>
      </p:pic>
      <p:pic>
        <p:nvPicPr>
          <p:cNvPr id="203" name="Google Shape;203;p22"/>
          <p:cNvPicPr preferRelativeResize="0"/>
          <p:nvPr/>
        </p:nvPicPr>
        <p:blipFill>
          <a:blip r:embed="rId4">
            <a:alphaModFix/>
          </a:blip>
          <a:stretch>
            <a:fillRect/>
          </a:stretch>
        </p:blipFill>
        <p:spPr>
          <a:xfrm>
            <a:off x="266975" y="5543325"/>
            <a:ext cx="7018527" cy="3917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3 - Crear clientes, proveedores…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09" name="Google Shape;209;p23"/>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10" name="Google Shape;210;p23"/>
          <p:cNvPicPr preferRelativeResize="0"/>
          <p:nvPr/>
        </p:nvPicPr>
        <p:blipFill>
          <a:blip r:embed="rId3">
            <a:alphaModFix/>
          </a:blip>
          <a:stretch>
            <a:fillRect/>
          </a:stretch>
        </p:blipFill>
        <p:spPr>
          <a:xfrm>
            <a:off x="276888" y="1316800"/>
            <a:ext cx="7006227" cy="3903201"/>
          </a:xfrm>
          <a:prstGeom prst="rect">
            <a:avLst/>
          </a:prstGeom>
          <a:noFill/>
          <a:ln>
            <a:noFill/>
          </a:ln>
        </p:spPr>
      </p:pic>
      <p:pic>
        <p:nvPicPr>
          <p:cNvPr id="211" name="Google Shape;211;p23"/>
          <p:cNvPicPr preferRelativeResize="0"/>
          <p:nvPr/>
        </p:nvPicPr>
        <p:blipFill>
          <a:blip r:embed="rId4">
            <a:alphaModFix/>
          </a:blip>
          <a:stretch>
            <a:fillRect/>
          </a:stretch>
        </p:blipFill>
        <p:spPr>
          <a:xfrm>
            <a:off x="276900" y="5611775"/>
            <a:ext cx="7006226" cy="39027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3 - Crear clientes, proveedores…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17" name="Google Shape;217;p24"/>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18" name="Google Shape;218;p24"/>
          <p:cNvPicPr preferRelativeResize="0"/>
          <p:nvPr/>
        </p:nvPicPr>
        <p:blipFill>
          <a:blip r:embed="rId3">
            <a:alphaModFix/>
          </a:blip>
          <a:stretch>
            <a:fillRect/>
          </a:stretch>
        </p:blipFill>
        <p:spPr>
          <a:xfrm>
            <a:off x="282138" y="1388700"/>
            <a:ext cx="6995727" cy="3903201"/>
          </a:xfrm>
          <a:prstGeom prst="rect">
            <a:avLst/>
          </a:prstGeom>
          <a:noFill/>
          <a:ln>
            <a:noFill/>
          </a:ln>
        </p:spPr>
      </p:pic>
      <p:pic>
        <p:nvPicPr>
          <p:cNvPr id="219" name="Google Shape;219;p24"/>
          <p:cNvPicPr preferRelativeResize="0"/>
          <p:nvPr/>
        </p:nvPicPr>
        <p:blipFill>
          <a:blip r:embed="rId4">
            <a:alphaModFix/>
          </a:blip>
          <a:stretch>
            <a:fillRect/>
          </a:stretch>
        </p:blipFill>
        <p:spPr>
          <a:xfrm>
            <a:off x="282150" y="5574700"/>
            <a:ext cx="6995727" cy="38990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3 - Crear clientes, proveedores…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25" name="Google Shape;225;p25"/>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26" name="Google Shape;226;p25"/>
          <p:cNvPicPr preferRelativeResize="0"/>
          <p:nvPr/>
        </p:nvPicPr>
        <p:blipFill>
          <a:blip r:embed="rId3">
            <a:alphaModFix/>
          </a:blip>
          <a:stretch>
            <a:fillRect/>
          </a:stretch>
        </p:blipFill>
        <p:spPr>
          <a:xfrm>
            <a:off x="266975" y="1302438"/>
            <a:ext cx="7026048" cy="3917574"/>
          </a:xfrm>
          <a:prstGeom prst="rect">
            <a:avLst/>
          </a:prstGeom>
          <a:noFill/>
          <a:ln>
            <a:noFill/>
          </a:ln>
        </p:spPr>
      </p:pic>
      <p:pic>
        <p:nvPicPr>
          <p:cNvPr id="227" name="Google Shape;227;p25"/>
          <p:cNvPicPr preferRelativeResize="0"/>
          <p:nvPr/>
        </p:nvPicPr>
        <p:blipFill>
          <a:blip r:embed="rId4">
            <a:alphaModFix/>
          </a:blip>
          <a:stretch>
            <a:fillRect/>
          </a:stretch>
        </p:blipFill>
        <p:spPr>
          <a:xfrm>
            <a:off x="266975" y="5543300"/>
            <a:ext cx="7026052" cy="39205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4 </a:t>
            </a:r>
            <a:r>
              <a:rPr lang="es" sz="2350">
                <a:latin typeface="Montserrat ExtraBold"/>
                <a:ea typeface="Montserrat ExtraBold"/>
                <a:cs typeface="Montserrat ExtraBold"/>
                <a:sym typeface="Montserrat ExtraBold"/>
              </a:rPr>
              <a:t>- Importación de productos</a:t>
            </a:r>
            <a:endParaRPr sz="2350">
              <a:latin typeface="Montserrat ExtraBold"/>
              <a:ea typeface="Montserrat ExtraBold"/>
              <a:cs typeface="Montserrat ExtraBold"/>
              <a:sym typeface="Montserrat ExtraBold"/>
            </a:endParaRPr>
          </a:p>
        </p:txBody>
      </p:sp>
      <p:sp>
        <p:nvSpPr>
          <p:cNvPr id="233" name="Google Shape;233;p26"/>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Realizo la importación de productos utilizando ficheros CSV creando las categorías de producto apropiadas. Usé la plantilla que da Odoo y la modifiqué usando productos inventados por mi, aun así tuve problemas ya que las categorías no me las cogía bien. Lo solucioné añadiendo también la categoría padre de cada una de ellas.</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rPr lang="es" sz="1850">
                <a:latin typeface="Montserrat Light"/>
                <a:ea typeface="Montserrat Light"/>
                <a:cs typeface="Montserrat Light"/>
                <a:sym typeface="Montserrat Light"/>
              </a:rPr>
              <a:t>Antes de realizar la importación genero dos almacenes de mi empresa, uno de ellos con una dirección central y otro con una tienda al público.</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234" name="Google Shape;234;p26"/>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5" name="Google Shape;235;p26"/>
          <p:cNvPicPr preferRelativeResize="0"/>
          <p:nvPr/>
        </p:nvPicPr>
        <p:blipFill>
          <a:blip r:embed="rId3">
            <a:alphaModFix/>
          </a:blip>
          <a:stretch>
            <a:fillRect/>
          </a:stretch>
        </p:blipFill>
        <p:spPr>
          <a:xfrm>
            <a:off x="314525" y="5019900"/>
            <a:ext cx="6930949" cy="38554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4 - Importación de productos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41" name="Google Shape;241;p27"/>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42" name="Google Shape;242;p27"/>
          <p:cNvPicPr preferRelativeResize="0"/>
          <p:nvPr/>
        </p:nvPicPr>
        <p:blipFill>
          <a:blip r:embed="rId3">
            <a:alphaModFix/>
          </a:blip>
          <a:stretch>
            <a:fillRect/>
          </a:stretch>
        </p:blipFill>
        <p:spPr>
          <a:xfrm>
            <a:off x="353800" y="1408625"/>
            <a:ext cx="6852398" cy="3811382"/>
          </a:xfrm>
          <a:prstGeom prst="rect">
            <a:avLst/>
          </a:prstGeom>
          <a:noFill/>
          <a:ln>
            <a:noFill/>
          </a:ln>
        </p:spPr>
      </p:pic>
      <p:pic>
        <p:nvPicPr>
          <p:cNvPr id="243" name="Google Shape;243;p27"/>
          <p:cNvPicPr preferRelativeResize="0"/>
          <p:nvPr/>
        </p:nvPicPr>
        <p:blipFill>
          <a:blip r:embed="rId4">
            <a:alphaModFix/>
          </a:blip>
          <a:stretch>
            <a:fillRect/>
          </a:stretch>
        </p:blipFill>
        <p:spPr>
          <a:xfrm>
            <a:off x="353800" y="5648425"/>
            <a:ext cx="6852400" cy="3819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4 - Importación de productos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49" name="Google Shape;249;p28"/>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50" name="Google Shape;250;p28"/>
          <p:cNvPicPr preferRelativeResize="0"/>
          <p:nvPr/>
        </p:nvPicPr>
        <p:blipFill>
          <a:blip r:embed="rId3">
            <a:alphaModFix/>
          </a:blip>
          <a:stretch>
            <a:fillRect/>
          </a:stretch>
        </p:blipFill>
        <p:spPr>
          <a:xfrm>
            <a:off x="333688" y="1374325"/>
            <a:ext cx="6892615" cy="3845676"/>
          </a:xfrm>
          <a:prstGeom prst="rect">
            <a:avLst/>
          </a:prstGeom>
          <a:noFill/>
          <a:ln>
            <a:noFill/>
          </a:ln>
        </p:spPr>
      </p:pic>
      <p:pic>
        <p:nvPicPr>
          <p:cNvPr id="251" name="Google Shape;251;p28"/>
          <p:cNvPicPr preferRelativeResize="0"/>
          <p:nvPr/>
        </p:nvPicPr>
        <p:blipFill>
          <a:blip r:embed="rId4">
            <a:alphaModFix/>
          </a:blip>
          <a:stretch>
            <a:fillRect/>
          </a:stretch>
        </p:blipFill>
        <p:spPr>
          <a:xfrm>
            <a:off x="333700" y="5632225"/>
            <a:ext cx="6911141" cy="3845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4 - Importación de productos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57" name="Google Shape;257;p29"/>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58" name="Google Shape;258;p29"/>
          <p:cNvPicPr preferRelativeResize="0"/>
          <p:nvPr/>
        </p:nvPicPr>
        <p:blipFill>
          <a:blip r:embed="rId3">
            <a:alphaModFix/>
          </a:blip>
          <a:stretch>
            <a:fillRect/>
          </a:stretch>
        </p:blipFill>
        <p:spPr>
          <a:xfrm>
            <a:off x="152400" y="3013650"/>
            <a:ext cx="7255199" cy="403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5</a:t>
            </a:r>
            <a:r>
              <a:rPr lang="es" sz="2350">
                <a:latin typeface="Montserrat ExtraBold"/>
                <a:ea typeface="Montserrat ExtraBold"/>
                <a:cs typeface="Montserrat ExtraBold"/>
                <a:sym typeface="Montserrat ExtraBold"/>
              </a:rPr>
              <a:t> - Crear tarifas</a:t>
            </a:r>
            <a:endParaRPr sz="2350">
              <a:latin typeface="Montserrat ExtraBold"/>
              <a:ea typeface="Montserrat ExtraBold"/>
              <a:cs typeface="Montserrat ExtraBold"/>
              <a:sym typeface="Montserrat ExtraBold"/>
            </a:endParaRPr>
          </a:p>
        </p:txBody>
      </p:sp>
      <p:sp>
        <p:nvSpPr>
          <p:cNvPr id="264" name="Google Shape;264;p30"/>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Creo una tarifa estándar de venta en la que los márgenes que se apliquen sean del 10% de la categoría hardware y 15% para software.</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rPr lang="es" sz="1850">
                <a:latin typeface="Montserrat Light"/>
                <a:ea typeface="Montserrat Light"/>
                <a:cs typeface="Montserrat Light"/>
                <a:sym typeface="Montserrat Light"/>
              </a:rPr>
              <a:t>Crea una segunda tarifa estacional para aplicarla entre el 1 y el 28 de febrero de cada año en la que, a los precios de la tarifa estándar se le aplique un 10% de descuento.</a:t>
            </a:r>
            <a:br>
              <a:rPr lang="es" sz="1850">
                <a:latin typeface="Montserrat Light"/>
                <a:ea typeface="Montserrat Light"/>
                <a:cs typeface="Montserrat Light"/>
                <a:sym typeface="Montserrat Light"/>
              </a:rPr>
            </a:br>
            <a:r>
              <a:rPr lang="es" sz="1850">
                <a:latin typeface="Montserrat Light"/>
                <a:ea typeface="Montserrat Light"/>
                <a:cs typeface="Montserrat Light"/>
                <a:sym typeface="Montserrat Light"/>
              </a:rPr>
              <a:t>Para ello antes tengo que activar la opción en ajustes.</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265" name="Google Shape;265;p30"/>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66" name="Google Shape;266;p30"/>
          <p:cNvPicPr preferRelativeResize="0"/>
          <p:nvPr/>
        </p:nvPicPr>
        <p:blipFill>
          <a:blip r:embed="rId3">
            <a:alphaModFix/>
          </a:blip>
          <a:stretch>
            <a:fillRect/>
          </a:stretch>
        </p:blipFill>
        <p:spPr>
          <a:xfrm>
            <a:off x="374925" y="4904875"/>
            <a:ext cx="6810126" cy="379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5 - Crear tarifas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72" name="Google Shape;272;p31"/>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73" name="Google Shape;273;p31"/>
          <p:cNvPicPr preferRelativeResize="0"/>
          <p:nvPr/>
        </p:nvPicPr>
        <p:blipFill>
          <a:blip r:embed="rId3">
            <a:alphaModFix/>
          </a:blip>
          <a:stretch>
            <a:fillRect/>
          </a:stretch>
        </p:blipFill>
        <p:spPr>
          <a:xfrm>
            <a:off x="324813" y="1374325"/>
            <a:ext cx="6910369" cy="3845674"/>
          </a:xfrm>
          <a:prstGeom prst="rect">
            <a:avLst/>
          </a:prstGeom>
          <a:noFill/>
          <a:ln>
            <a:noFill/>
          </a:ln>
        </p:spPr>
      </p:pic>
      <p:pic>
        <p:nvPicPr>
          <p:cNvPr id="274" name="Google Shape;274;p31"/>
          <p:cNvPicPr preferRelativeResize="0"/>
          <p:nvPr/>
        </p:nvPicPr>
        <p:blipFill>
          <a:blip r:embed="rId4">
            <a:alphaModFix/>
          </a:blip>
          <a:stretch>
            <a:fillRect/>
          </a:stretch>
        </p:blipFill>
        <p:spPr>
          <a:xfrm>
            <a:off x="324825" y="5564300"/>
            <a:ext cx="6895555" cy="3845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750">
                <a:latin typeface="Montserrat ExtraBold"/>
                <a:ea typeface="Montserrat ExtraBold"/>
                <a:cs typeface="Montserrat ExtraBold"/>
                <a:sym typeface="Montserrat ExtraBold"/>
              </a:rPr>
              <a:t>Enunciado</a:t>
            </a:r>
            <a:endParaRPr sz="2750">
              <a:latin typeface="Montserrat ExtraBold"/>
              <a:ea typeface="Montserrat ExtraBold"/>
              <a:cs typeface="Montserrat ExtraBold"/>
              <a:sym typeface="Montserrat ExtraBold"/>
            </a:endParaRPr>
          </a:p>
        </p:txBody>
      </p:sp>
      <p:sp>
        <p:nvSpPr>
          <p:cNvPr id="141" name="Google Shape;141;p14"/>
          <p:cNvSpPr txBox="1"/>
          <p:nvPr>
            <p:ph idx="1" type="body"/>
          </p:nvPr>
        </p:nvSpPr>
        <p:spPr>
          <a:xfrm>
            <a:off x="1072725" y="1320375"/>
            <a:ext cx="5953500" cy="76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00">
                <a:latin typeface="Montserrat Light"/>
                <a:ea typeface="Montserrat Light"/>
                <a:cs typeface="Montserrat Light"/>
                <a:sym typeface="Montserrat Light"/>
              </a:rPr>
              <a:t>En este ejercicio trabajamos con la máquina virtual que hemos configurado previamente e instalado Ubuntu Desktop con Odoo.</a:t>
            </a:r>
            <a:endParaRPr sz="1800">
              <a:latin typeface="Montserrat Light"/>
              <a:ea typeface="Montserrat Light"/>
              <a:cs typeface="Montserrat Light"/>
              <a:sym typeface="Montserrat Light"/>
            </a:endParaRPr>
          </a:p>
          <a:p>
            <a:pPr indent="-346075" lvl="0" marL="457200" rtl="0" algn="l">
              <a:lnSpc>
                <a:spcPct val="95000"/>
              </a:lnSpc>
              <a:spcBef>
                <a:spcPts val="1000"/>
              </a:spcBef>
              <a:spcAft>
                <a:spcPts val="0"/>
              </a:spcAft>
              <a:buSzPts val="1850"/>
              <a:buFont typeface="Montserrat Light"/>
              <a:buChar char="●"/>
            </a:pPr>
            <a:r>
              <a:rPr lang="es" sz="1800">
                <a:latin typeface="Montserrat Light"/>
                <a:ea typeface="Montserrat Light"/>
                <a:cs typeface="Montserrat Light"/>
                <a:sym typeface="Montserrat Light"/>
              </a:rPr>
              <a:t>Instala los siguientes módulos: Ventas, compra, Inventario, Facturación, Márketing por e-mail, punto de venta.</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0"/>
              </a:spcAft>
              <a:buSzPts val="1800"/>
              <a:buFont typeface="Montserrat Light"/>
              <a:buChar char="●"/>
            </a:pPr>
            <a:r>
              <a:rPr lang="es" sz="1800">
                <a:latin typeface="Montserrat Light"/>
                <a:ea typeface="Montserrat Light"/>
                <a:cs typeface="Montserrat Light"/>
                <a:sym typeface="Montserrat Light"/>
              </a:rPr>
              <a:t>Añade dos usuarios  internos a la aplicación (empleados).</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0"/>
              </a:spcAft>
              <a:buSzPts val="1800"/>
              <a:buFont typeface="Montserrat Light"/>
              <a:buChar char="●"/>
            </a:pPr>
            <a:r>
              <a:rPr lang="es" sz="1800">
                <a:latin typeface="Montserrat Light"/>
                <a:ea typeface="Montserrat Light"/>
                <a:cs typeface="Montserrat Light"/>
                <a:sym typeface="Montserrat Light"/>
              </a:rPr>
              <a:t>Crea 3 clientes, 3 proveedores, 3 categorías de producto y 7 productos repartidos entre las distintas categorías.</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1000"/>
              </a:spcAft>
              <a:buSzPts val="1800"/>
              <a:buFont typeface="Montserrat Light"/>
              <a:buChar char="●"/>
            </a:pPr>
            <a:r>
              <a:rPr lang="es" sz="1800">
                <a:latin typeface="Montserrat Light"/>
                <a:ea typeface="Montserrat Light"/>
                <a:cs typeface="Montserrat Light"/>
                <a:sym typeface="Montserrat Light"/>
              </a:rPr>
              <a:t>Importación de productos. Realiza la importación de productos utilizando ficheros CSV creando las categorías de producto apropiadas. (Es posible que no puedas importar todos los campos e incluso que algunos no los puedas importar, en ese caso, resuelve este problema). Esta instancia la utilizará una empresa que dispone de dos almacenes claramente diferenciados (un almacén en la dirección central de la compañía y otro en una tienda al público que utilizará el módulo TPV). A la hora de hacer los pedidos, de hacer traspasos o de vender, se debe tener en cuenta de qué almacén entra o sale la mercancía.</a:t>
            </a:r>
            <a:endParaRPr sz="1800">
              <a:latin typeface="Montserrat Light"/>
              <a:ea typeface="Montserrat Light"/>
              <a:cs typeface="Montserrat Light"/>
              <a:sym typeface="Montserrat Light"/>
            </a:endParaRPr>
          </a:p>
        </p:txBody>
      </p:sp>
      <p:sp>
        <p:nvSpPr>
          <p:cNvPr id="142" name="Google Shape;142;p14"/>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6</a:t>
            </a:r>
            <a:r>
              <a:rPr lang="es" sz="2350">
                <a:latin typeface="Montserrat ExtraBold"/>
                <a:ea typeface="Montserrat ExtraBold"/>
                <a:cs typeface="Montserrat ExtraBold"/>
                <a:sym typeface="Montserrat ExtraBold"/>
              </a:rPr>
              <a:t> - </a:t>
            </a:r>
            <a:r>
              <a:rPr lang="es" sz="2350">
                <a:latin typeface="Montserrat ExtraBold"/>
                <a:ea typeface="Montserrat ExtraBold"/>
                <a:cs typeface="Montserrat ExtraBold"/>
                <a:sym typeface="Montserrat ExtraBold"/>
              </a:rPr>
              <a:t>Realiza una operación de venta de dos clientes.</a:t>
            </a:r>
            <a:endParaRPr sz="2350">
              <a:latin typeface="Montserrat ExtraBold"/>
              <a:ea typeface="Montserrat ExtraBold"/>
              <a:cs typeface="Montserrat ExtraBold"/>
              <a:sym typeface="Montserrat ExtraBold"/>
            </a:endParaRPr>
          </a:p>
        </p:txBody>
      </p:sp>
      <p:sp>
        <p:nvSpPr>
          <p:cNvPr id="280" name="Google Shape;280;p32"/>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Realizo una operación de venta de dos clientes. Para ello elaboro dos presupuestos con dos o tres productos almacenados en la central, respectivamente. Ambos clientes aceptan y sigo cada proceso por todos los pasos intermedios hasta el envío de las facturas.</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281" name="Google Shape;281;p32"/>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82" name="Google Shape;282;p32"/>
          <p:cNvPicPr preferRelativeResize="0"/>
          <p:nvPr/>
        </p:nvPicPr>
        <p:blipFill>
          <a:blip r:embed="rId3">
            <a:alphaModFix/>
          </a:blip>
          <a:stretch>
            <a:fillRect/>
          </a:stretch>
        </p:blipFill>
        <p:spPr>
          <a:xfrm>
            <a:off x="321725" y="4185850"/>
            <a:ext cx="6916548" cy="38437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6 - Realiza una operación de venta de dos clientes.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88" name="Google Shape;288;p33"/>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89" name="Google Shape;289;p33"/>
          <p:cNvPicPr preferRelativeResize="0"/>
          <p:nvPr/>
        </p:nvPicPr>
        <p:blipFill>
          <a:blip r:embed="rId3">
            <a:alphaModFix/>
          </a:blip>
          <a:stretch>
            <a:fillRect/>
          </a:stretch>
        </p:blipFill>
        <p:spPr>
          <a:xfrm>
            <a:off x="268350" y="1503738"/>
            <a:ext cx="7023301" cy="3919025"/>
          </a:xfrm>
          <a:prstGeom prst="rect">
            <a:avLst/>
          </a:prstGeom>
          <a:noFill/>
          <a:ln>
            <a:noFill/>
          </a:ln>
        </p:spPr>
      </p:pic>
      <p:pic>
        <p:nvPicPr>
          <p:cNvPr id="290" name="Google Shape;290;p33"/>
          <p:cNvPicPr preferRelativeResize="0"/>
          <p:nvPr/>
        </p:nvPicPr>
        <p:blipFill>
          <a:blip r:embed="rId4">
            <a:alphaModFix/>
          </a:blip>
          <a:stretch>
            <a:fillRect/>
          </a:stretch>
        </p:blipFill>
        <p:spPr>
          <a:xfrm>
            <a:off x="267563" y="5704575"/>
            <a:ext cx="7024879" cy="3919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6 - Realiza una operación de venta de dos clientes.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296" name="Google Shape;296;p34"/>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97" name="Google Shape;297;p34"/>
          <p:cNvPicPr preferRelativeResize="0"/>
          <p:nvPr/>
        </p:nvPicPr>
        <p:blipFill>
          <a:blip r:embed="rId3">
            <a:alphaModFix/>
          </a:blip>
          <a:stretch>
            <a:fillRect/>
          </a:stretch>
        </p:blipFill>
        <p:spPr>
          <a:xfrm>
            <a:off x="275538" y="1442925"/>
            <a:ext cx="7008926" cy="3904700"/>
          </a:xfrm>
          <a:prstGeom prst="rect">
            <a:avLst/>
          </a:prstGeom>
          <a:noFill/>
          <a:ln>
            <a:noFill/>
          </a:ln>
        </p:spPr>
      </p:pic>
      <p:pic>
        <p:nvPicPr>
          <p:cNvPr id="298" name="Google Shape;298;p34"/>
          <p:cNvPicPr preferRelativeResize="0"/>
          <p:nvPr/>
        </p:nvPicPr>
        <p:blipFill>
          <a:blip r:embed="rId4">
            <a:alphaModFix/>
          </a:blip>
          <a:stretch>
            <a:fillRect/>
          </a:stretch>
        </p:blipFill>
        <p:spPr>
          <a:xfrm>
            <a:off x="275550" y="5568625"/>
            <a:ext cx="7008926" cy="39093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7</a:t>
            </a:r>
            <a:r>
              <a:rPr lang="es" sz="2350">
                <a:latin typeface="Montserrat ExtraBold"/>
                <a:ea typeface="Montserrat ExtraBold"/>
                <a:cs typeface="Montserrat ExtraBold"/>
                <a:sym typeface="Montserrat ExtraBold"/>
              </a:rPr>
              <a:t> - Haz una transferencia de productos entre ambos almacenes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304" name="Google Shape;304;p35"/>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05" name="Google Shape;305;p35"/>
          <p:cNvPicPr preferRelativeResize="0"/>
          <p:nvPr/>
        </p:nvPicPr>
        <p:blipFill>
          <a:blip r:embed="rId3">
            <a:alphaModFix/>
          </a:blip>
          <a:stretch>
            <a:fillRect/>
          </a:stretch>
        </p:blipFill>
        <p:spPr>
          <a:xfrm>
            <a:off x="329925" y="1724475"/>
            <a:ext cx="6900152" cy="3843700"/>
          </a:xfrm>
          <a:prstGeom prst="rect">
            <a:avLst/>
          </a:prstGeom>
          <a:noFill/>
          <a:ln>
            <a:noFill/>
          </a:ln>
        </p:spPr>
      </p:pic>
      <p:pic>
        <p:nvPicPr>
          <p:cNvPr id="306" name="Google Shape;306;p35"/>
          <p:cNvPicPr preferRelativeResize="0"/>
          <p:nvPr/>
        </p:nvPicPr>
        <p:blipFill>
          <a:blip r:embed="rId4">
            <a:alphaModFix/>
          </a:blip>
          <a:stretch>
            <a:fillRect/>
          </a:stretch>
        </p:blipFill>
        <p:spPr>
          <a:xfrm>
            <a:off x="329925" y="5720575"/>
            <a:ext cx="6877977" cy="384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8</a:t>
            </a:r>
            <a:r>
              <a:rPr lang="es" sz="2350">
                <a:latin typeface="Montserrat ExtraBold"/>
                <a:ea typeface="Montserrat ExtraBold"/>
                <a:cs typeface="Montserrat ExtraBold"/>
                <a:sym typeface="Montserrat ExtraBold"/>
              </a:rPr>
              <a:t> - Diseña un sitio web</a:t>
            </a:r>
            <a:endParaRPr sz="2350">
              <a:latin typeface="Montserrat ExtraBold"/>
              <a:ea typeface="Montserrat ExtraBold"/>
              <a:cs typeface="Montserrat ExtraBold"/>
              <a:sym typeface="Montserrat ExtraBold"/>
            </a:endParaRPr>
          </a:p>
        </p:txBody>
      </p:sp>
      <p:sp>
        <p:nvSpPr>
          <p:cNvPr id="312" name="Google Shape;312;p36"/>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Diseño el sitio web de la empresa incluyendo la tienda online con todos los productos que comercializa la empresa. Incluye un plano de Google Maps con la ubicación de la tienda. La personalizo añadiendo una pagina principal con un formulario de contacto y con las principales actividades de la empresa.</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rPr lang="es" sz="1850">
                <a:latin typeface="Montserrat Light"/>
                <a:ea typeface="Montserrat Light"/>
                <a:cs typeface="Montserrat Light"/>
                <a:sym typeface="Montserrat Light"/>
              </a:rPr>
              <a:t>Permito las compras desde la web con forma de pago único: la transferencia bancaria.</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rPr lang="es" sz="1850">
                <a:latin typeface="Montserrat Light"/>
                <a:ea typeface="Montserrat Light"/>
                <a:cs typeface="Montserrat Light"/>
                <a:sym typeface="Montserrat Light"/>
              </a:rPr>
              <a:t>Busco las plantillas de los mails que se envían al cliente durante el proceso de compra personalizo, y uso una.</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0"/>
              </a:spcAft>
              <a:buNone/>
            </a:pPr>
            <a:r>
              <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313" name="Google Shape;313;p36"/>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14" name="Google Shape;314;p36"/>
          <p:cNvPicPr preferRelativeResize="0"/>
          <p:nvPr/>
        </p:nvPicPr>
        <p:blipFill>
          <a:blip r:embed="rId3">
            <a:alphaModFix/>
          </a:blip>
          <a:stretch>
            <a:fillRect/>
          </a:stretch>
        </p:blipFill>
        <p:spPr>
          <a:xfrm>
            <a:off x="385838" y="5538775"/>
            <a:ext cx="6788323" cy="37813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8 - Diseña un sitio web</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320" name="Google Shape;320;p37"/>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21" name="Google Shape;321;p37"/>
          <p:cNvPicPr preferRelativeResize="0"/>
          <p:nvPr/>
        </p:nvPicPr>
        <p:blipFill>
          <a:blip r:embed="rId3">
            <a:alphaModFix/>
          </a:blip>
          <a:stretch>
            <a:fillRect/>
          </a:stretch>
        </p:blipFill>
        <p:spPr>
          <a:xfrm>
            <a:off x="267425" y="1472438"/>
            <a:ext cx="6902976" cy="3845674"/>
          </a:xfrm>
          <a:prstGeom prst="rect">
            <a:avLst/>
          </a:prstGeom>
          <a:noFill/>
          <a:ln>
            <a:noFill/>
          </a:ln>
        </p:spPr>
      </p:pic>
      <p:pic>
        <p:nvPicPr>
          <p:cNvPr id="322" name="Google Shape;322;p37"/>
          <p:cNvPicPr preferRelativeResize="0"/>
          <p:nvPr/>
        </p:nvPicPr>
        <p:blipFill>
          <a:blip r:embed="rId4">
            <a:alphaModFix/>
          </a:blip>
          <a:stretch>
            <a:fillRect/>
          </a:stretch>
        </p:blipFill>
        <p:spPr>
          <a:xfrm>
            <a:off x="267425" y="5721025"/>
            <a:ext cx="6902973" cy="38362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8 - Diseña un sitio web</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328" name="Google Shape;328;p38"/>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29" name="Google Shape;329;p38"/>
          <p:cNvPicPr preferRelativeResize="0"/>
          <p:nvPr/>
        </p:nvPicPr>
        <p:blipFill>
          <a:blip r:embed="rId3">
            <a:alphaModFix/>
          </a:blip>
          <a:stretch>
            <a:fillRect/>
          </a:stretch>
        </p:blipFill>
        <p:spPr>
          <a:xfrm>
            <a:off x="328513" y="1374325"/>
            <a:ext cx="6902976" cy="3845674"/>
          </a:xfrm>
          <a:prstGeom prst="rect">
            <a:avLst/>
          </a:prstGeom>
          <a:noFill/>
          <a:ln>
            <a:noFill/>
          </a:ln>
        </p:spPr>
      </p:pic>
      <p:pic>
        <p:nvPicPr>
          <p:cNvPr id="330" name="Google Shape;330;p38"/>
          <p:cNvPicPr preferRelativeResize="0"/>
          <p:nvPr/>
        </p:nvPicPr>
        <p:blipFill>
          <a:blip r:embed="rId4">
            <a:alphaModFix/>
          </a:blip>
          <a:stretch>
            <a:fillRect/>
          </a:stretch>
        </p:blipFill>
        <p:spPr>
          <a:xfrm>
            <a:off x="328525" y="5597375"/>
            <a:ext cx="6902973" cy="38510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8 - Diseña un sitio web</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336" name="Google Shape;336;p39"/>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37" name="Google Shape;337;p39"/>
          <p:cNvPicPr preferRelativeResize="0"/>
          <p:nvPr/>
        </p:nvPicPr>
        <p:blipFill>
          <a:blip r:embed="rId3">
            <a:alphaModFix/>
          </a:blip>
          <a:stretch>
            <a:fillRect/>
          </a:stretch>
        </p:blipFill>
        <p:spPr>
          <a:xfrm>
            <a:off x="321500" y="1374325"/>
            <a:ext cx="6917011" cy="3845676"/>
          </a:xfrm>
          <a:prstGeom prst="rect">
            <a:avLst/>
          </a:prstGeom>
          <a:noFill/>
          <a:ln>
            <a:noFill/>
          </a:ln>
        </p:spPr>
      </p:pic>
      <p:pic>
        <p:nvPicPr>
          <p:cNvPr id="338" name="Google Shape;338;p39"/>
          <p:cNvPicPr preferRelativeResize="0"/>
          <p:nvPr/>
        </p:nvPicPr>
        <p:blipFill>
          <a:blip r:embed="rId4">
            <a:alphaModFix/>
          </a:blip>
          <a:stretch>
            <a:fillRect/>
          </a:stretch>
        </p:blipFill>
        <p:spPr>
          <a:xfrm>
            <a:off x="321500" y="5574800"/>
            <a:ext cx="6917001" cy="38571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8 - Diseña un sitio web</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344" name="Google Shape;344;p40"/>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45" name="Google Shape;345;p40"/>
          <p:cNvPicPr preferRelativeResize="0"/>
          <p:nvPr/>
        </p:nvPicPr>
        <p:blipFill>
          <a:blip r:embed="rId3">
            <a:alphaModFix/>
          </a:blip>
          <a:stretch>
            <a:fillRect/>
          </a:stretch>
        </p:blipFill>
        <p:spPr>
          <a:xfrm>
            <a:off x="152400" y="3200125"/>
            <a:ext cx="7255199" cy="40397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750">
                <a:latin typeface="Montserrat ExtraBold"/>
                <a:ea typeface="Montserrat ExtraBold"/>
                <a:cs typeface="Montserrat ExtraBold"/>
                <a:sym typeface="Montserrat ExtraBold"/>
              </a:rPr>
              <a:t>Enunciado</a:t>
            </a:r>
            <a:endParaRPr sz="2750">
              <a:latin typeface="Montserrat ExtraBold"/>
              <a:ea typeface="Montserrat ExtraBold"/>
              <a:cs typeface="Montserrat ExtraBold"/>
              <a:sym typeface="Montserrat ExtraBold"/>
            </a:endParaRPr>
          </a:p>
        </p:txBody>
      </p:sp>
      <p:sp>
        <p:nvSpPr>
          <p:cNvPr id="148" name="Google Shape;148;p15"/>
          <p:cNvSpPr txBox="1"/>
          <p:nvPr>
            <p:ph idx="1" type="body"/>
          </p:nvPr>
        </p:nvSpPr>
        <p:spPr>
          <a:xfrm>
            <a:off x="1072725" y="1320375"/>
            <a:ext cx="5953500" cy="76164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Font typeface="Montserrat Light"/>
              <a:buChar char="●"/>
            </a:pPr>
            <a:r>
              <a:rPr lang="es" sz="1800">
                <a:latin typeface="Montserrat Light"/>
                <a:ea typeface="Montserrat Light"/>
                <a:cs typeface="Montserrat Light"/>
                <a:sym typeface="Montserrat Light"/>
              </a:rPr>
              <a:t>Crea una tarifa estándar de venta en la que los márgenes que se apliquen sean del 10% de la categoría hardware y 15% para software.</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0"/>
              </a:spcAft>
              <a:buSzPts val="1800"/>
              <a:buFont typeface="Montserrat Light"/>
              <a:buChar char="●"/>
            </a:pPr>
            <a:r>
              <a:rPr lang="es" sz="1800">
                <a:latin typeface="Montserrat Light"/>
                <a:ea typeface="Montserrat Light"/>
                <a:cs typeface="Montserrat Light"/>
                <a:sym typeface="Montserrat Light"/>
              </a:rPr>
              <a:t>Crea una segunda tarifa estacional para aplicarla entre el 1 y el 28 de febrero de cada año en la que, a los precios de la tarifa estándar se le aplique un 10% de descuento.</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0"/>
              </a:spcAft>
              <a:buSzPts val="1800"/>
              <a:buFont typeface="Montserrat Light"/>
              <a:buChar char="●"/>
            </a:pPr>
            <a:r>
              <a:rPr lang="es" sz="1800">
                <a:latin typeface="Montserrat Light"/>
                <a:ea typeface="Montserrat Light"/>
                <a:cs typeface="Montserrat Light"/>
                <a:sym typeface="Montserrat Light"/>
              </a:rPr>
              <a:t>Realiza una operación de venta de dos clientes. Para ello habrá que elaborar dos presupuestos con dos o tres productos almacenados en la central, respectivamente. Supón que ambos clientes aceptan y sigue cada proceso por todos los pasos intermedios hasta el envío de las facturas y el registro del pago de ambas. Acepta después una devolución de un producto y la emisión de la factura rectificativa (de abono al cliente) comprobando el resultado en el stock del almacén.</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1000"/>
              </a:spcAft>
              <a:buSzPts val="1800"/>
              <a:buFont typeface="Montserrat Light"/>
              <a:buChar char="●"/>
            </a:pPr>
            <a:r>
              <a:rPr lang="es" sz="1800">
                <a:latin typeface="Montserrat Light"/>
                <a:ea typeface="Montserrat Light"/>
                <a:cs typeface="Montserrat Light"/>
                <a:sym typeface="Montserrat Light"/>
              </a:rPr>
              <a:t>Haz una transferencia de productos entre ambos almacenes. Haz un informe de inventario antes y después de realizarla y comprueba que ha funcionado correctamente.</a:t>
            </a:r>
            <a:endParaRPr sz="1800">
              <a:latin typeface="Montserrat Light"/>
              <a:ea typeface="Montserrat Light"/>
              <a:cs typeface="Montserrat Light"/>
              <a:sym typeface="Montserrat Light"/>
            </a:endParaRPr>
          </a:p>
        </p:txBody>
      </p:sp>
      <p:sp>
        <p:nvSpPr>
          <p:cNvPr id="149" name="Google Shape;149;p15"/>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750">
                <a:latin typeface="Montserrat ExtraBold"/>
                <a:ea typeface="Montserrat ExtraBold"/>
                <a:cs typeface="Montserrat ExtraBold"/>
                <a:sym typeface="Montserrat ExtraBold"/>
              </a:rPr>
              <a:t>Enunciado</a:t>
            </a:r>
            <a:endParaRPr sz="2750">
              <a:latin typeface="Montserrat ExtraBold"/>
              <a:ea typeface="Montserrat ExtraBold"/>
              <a:cs typeface="Montserrat ExtraBold"/>
              <a:sym typeface="Montserrat ExtraBold"/>
            </a:endParaRPr>
          </a:p>
        </p:txBody>
      </p:sp>
      <p:sp>
        <p:nvSpPr>
          <p:cNvPr id="155" name="Google Shape;155;p16"/>
          <p:cNvSpPr txBox="1"/>
          <p:nvPr>
            <p:ph idx="1" type="body"/>
          </p:nvPr>
        </p:nvSpPr>
        <p:spPr>
          <a:xfrm>
            <a:off x="1072725" y="1320375"/>
            <a:ext cx="5953500" cy="76164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Font typeface="Montserrat Light"/>
              <a:buChar char="●"/>
            </a:pPr>
            <a:r>
              <a:rPr lang="es" sz="1800">
                <a:latin typeface="Montserrat Light"/>
                <a:ea typeface="Montserrat Light"/>
                <a:cs typeface="Montserrat Light"/>
                <a:sym typeface="Montserrat Light"/>
              </a:rPr>
              <a:t>Diseña el sitio web de la empresa incluyendo la tienda online con todos los productos que comercializa la empresa. Incluye un plano de Google Maps con la ubicación de la tienda.</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0"/>
              </a:spcAft>
              <a:buSzPts val="1800"/>
              <a:buFont typeface="Montserrat Light"/>
              <a:buChar char="●"/>
            </a:pPr>
            <a:r>
              <a:rPr lang="es" sz="1800">
                <a:latin typeface="Montserrat Light"/>
                <a:ea typeface="Montserrat Light"/>
                <a:cs typeface="Montserrat Light"/>
                <a:sym typeface="Montserrat Light"/>
              </a:rPr>
              <a:t>Permite las compras desde la web con forma de pago único: la transferencia bancaria.</a:t>
            </a:r>
            <a:endParaRPr sz="1800">
              <a:latin typeface="Montserrat Light"/>
              <a:ea typeface="Montserrat Light"/>
              <a:cs typeface="Montserrat Light"/>
              <a:sym typeface="Montserrat Light"/>
            </a:endParaRPr>
          </a:p>
          <a:p>
            <a:pPr indent="-342900" lvl="0" marL="457200" rtl="0" algn="l">
              <a:lnSpc>
                <a:spcPct val="95000"/>
              </a:lnSpc>
              <a:spcBef>
                <a:spcPts val="1000"/>
              </a:spcBef>
              <a:spcAft>
                <a:spcPts val="1000"/>
              </a:spcAft>
              <a:buSzPts val="1800"/>
              <a:buFont typeface="Montserrat Light"/>
              <a:buChar char="●"/>
            </a:pPr>
            <a:r>
              <a:rPr lang="es" sz="1800">
                <a:latin typeface="Montserrat Light"/>
                <a:ea typeface="Montserrat Light"/>
                <a:cs typeface="Montserrat Light"/>
                <a:sym typeface="Montserrat Light"/>
              </a:rPr>
              <a:t>Busca las plantillas de los mails que se envían al cliente durante el proceso de compra y personalízalas cambiando el texto y el aspecto gráfico. Comprueba que los envíos de mail se realizan correctamente.</a:t>
            </a:r>
            <a:endParaRPr sz="1800">
              <a:latin typeface="Montserrat Light"/>
              <a:ea typeface="Montserrat Light"/>
              <a:cs typeface="Montserrat Light"/>
              <a:sym typeface="Montserrat Light"/>
            </a:endParaRPr>
          </a:p>
        </p:txBody>
      </p:sp>
      <p:sp>
        <p:nvSpPr>
          <p:cNvPr id="156" name="Google Shape;156;p16"/>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1 - Instalar módulos necesarios</a:t>
            </a:r>
            <a:endParaRPr sz="2350">
              <a:latin typeface="Montserrat ExtraBold"/>
              <a:ea typeface="Montserrat ExtraBold"/>
              <a:cs typeface="Montserrat ExtraBold"/>
              <a:sym typeface="Montserrat ExtraBold"/>
            </a:endParaRPr>
          </a:p>
        </p:txBody>
      </p:sp>
      <p:sp>
        <p:nvSpPr>
          <p:cNvPr id="162" name="Google Shape;162;p17"/>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Tras instalar la máquina virtual y configurarla, me creo una cuenta de odoo como ya hemos hecho en Windows,  instalo los módulos necesarios para el supuesto práctico  y realizo la configuración pertinente.</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163" name="Google Shape;163;p17"/>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64" name="Google Shape;164;p17"/>
          <p:cNvPicPr preferRelativeResize="0"/>
          <p:nvPr/>
        </p:nvPicPr>
        <p:blipFill>
          <a:blip r:embed="rId3">
            <a:alphaModFix/>
          </a:blip>
          <a:stretch>
            <a:fillRect/>
          </a:stretch>
        </p:blipFill>
        <p:spPr>
          <a:xfrm>
            <a:off x="338838" y="3890450"/>
            <a:ext cx="6882327" cy="3846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1 - Instalar módulos necesarios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170" name="Google Shape;170;p18"/>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71" name="Google Shape;171;p18"/>
          <p:cNvPicPr preferRelativeResize="0"/>
          <p:nvPr/>
        </p:nvPicPr>
        <p:blipFill>
          <a:blip r:embed="rId3">
            <a:alphaModFix/>
          </a:blip>
          <a:stretch>
            <a:fillRect/>
          </a:stretch>
        </p:blipFill>
        <p:spPr>
          <a:xfrm>
            <a:off x="152400" y="2956150"/>
            <a:ext cx="7255199" cy="40475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2</a:t>
            </a:r>
            <a:r>
              <a:rPr lang="es" sz="2350">
                <a:latin typeface="Montserrat ExtraBold"/>
                <a:ea typeface="Montserrat ExtraBold"/>
                <a:cs typeface="Montserrat ExtraBold"/>
                <a:sym typeface="Montserrat ExtraBold"/>
              </a:rPr>
              <a:t> - Añadir usuarios</a:t>
            </a:r>
            <a:endParaRPr sz="2350">
              <a:latin typeface="Montserrat ExtraBold"/>
              <a:ea typeface="Montserrat ExtraBold"/>
              <a:cs typeface="Montserrat ExtraBold"/>
              <a:sym typeface="Montserrat ExtraBold"/>
            </a:endParaRPr>
          </a:p>
        </p:txBody>
      </p:sp>
      <p:sp>
        <p:nvSpPr>
          <p:cNvPr id="177" name="Google Shape;177;p19"/>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Añado dos usuarios internos a la aplicación (empleados).</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178" name="Google Shape;178;p19"/>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79" name="Google Shape;179;p19"/>
          <p:cNvPicPr preferRelativeResize="0"/>
          <p:nvPr/>
        </p:nvPicPr>
        <p:blipFill>
          <a:blip r:embed="rId3">
            <a:alphaModFix/>
          </a:blip>
          <a:stretch>
            <a:fillRect/>
          </a:stretch>
        </p:blipFill>
        <p:spPr>
          <a:xfrm>
            <a:off x="297100" y="3598500"/>
            <a:ext cx="6965800" cy="387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3</a:t>
            </a:r>
            <a:r>
              <a:rPr lang="es" sz="2350">
                <a:latin typeface="Montserrat ExtraBold"/>
                <a:ea typeface="Montserrat ExtraBold"/>
                <a:cs typeface="Montserrat ExtraBold"/>
                <a:sym typeface="Montserrat ExtraBold"/>
              </a:rPr>
              <a:t> - Crear clientes, proveedores…</a:t>
            </a:r>
            <a:endParaRPr sz="2350">
              <a:latin typeface="Montserrat ExtraBold"/>
              <a:ea typeface="Montserrat ExtraBold"/>
              <a:cs typeface="Montserrat ExtraBold"/>
              <a:sym typeface="Montserrat ExtraBold"/>
            </a:endParaRPr>
          </a:p>
        </p:txBody>
      </p:sp>
      <p:sp>
        <p:nvSpPr>
          <p:cNvPr id="185" name="Google Shape;185;p20"/>
          <p:cNvSpPr txBox="1"/>
          <p:nvPr>
            <p:ph idx="1" type="body"/>
          </p:nvPr>
        </p:nvSpPr>
        <p:spPr>
          <a:xfrm>
            <a:off x="1072725" y="1548975"/>
            <a:ext cx="5953500" cy="629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s" sz="1850">
                <a:latin typeface="Montserrat Light"/>
                <a:ea typeface="Montserrat Light"/>
                <a:cs typeface="Montserrat Light"/>
                <a:sym typeface="Montserrat Light"/>
              </a:rPr>
              <a:t>Creo 3 clientes, 3 proveedores, 3 categorías de producto y 7 productos repartidos entre las distintas categorías.</a:t>
            </a:r>
            <a:endParaRPr sz="1850">
              <a:latin typeface="Montserrat Light"/>
              <a:ea typeface="Montserrat Light"/>
              <a:cs typeface="Montserrat Light"/>
              <a:sym typeface="Montserrat Light"/>
            </a:endParaRPr>
          </a:p>
          <a:p>
            <a:pPr indent="0" lvl="0" marL="0" rtl="0" algn="l">
              <a:lnSpc>
                <a:spcPct val="95000"/>
              </a:lnSpc>
              <a:spcBef>
                <a:spcPts val="1000"/>
              </a:spcBef>
              <a:spcAft>
                <a:spcPts val="1200"/>
              </a:spcAft>
              <a:buNone/>
            </a:pPr>
            <a:r>
              <a:t/>
            </a:r>
            <a:endParaRPr sz="1850">
              <a:latin typeface="Montserrat Light"/>
              <a:ea typeface="Montserrat Light"/>
              <a:cs typeface="Montserrat Light"/>
              <a:sym typeface="Montserrat Light"/>
            </a:endParaRPr>
          </a:p>
        </p:txBody>
      </p:sp>
      <p:sp>
        <p:nvSpPr>
          <p:cNvPr id="186" name="Google Shape;186;p20"/>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87" name="Google Shape;187;p20"/>
          <p:cNvPicPr preferRelativeResize="0"/>
          <p:nvPr/>
        </p:nvPicPr>
        <p:blipFill>
          <a:blip r:embed="rId3">
            <a:alphaModFix/>
          </a:blip>
          <a:stretch>
            <a:fillRect/>
          </a:stretch>
        </p:blipFill>
        <p:spPr>
          <a:xfrm>
            <a:off x="368213" y="3672113"/>
            <a:ext cx="6823565" cy="3803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idx="4294967295" type="title"/>
          </p:nvPr>
        </p:nvSpPr>
        <p:spPr>
          <a:xfrm>
            <a:off x="1072725" y="494425"/>
            <a:ext cx="63126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50">
                <a:latin typeface="Montserrat ExtraBold"/>
                <a:ea typeface="Montserrat ExtraBold"/>
                <a:cs typeface="Montserrat ExtraBold"/>
                <a:sym typeface="Montserrat ExtraBold"/>
              </a:rPr>
              <a:t>3 - Crear clientes, proveedores…</a:t>
            </a:r>
            <a:endParaRPr sz="2350">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350">
              <a:latin typeface="Montserrat ExtraBold"/>
              <a:ea typeface="Montserrat ExtraBold"/>
              <a:cs typeface="Montserrat ExtraBold"/>
              <a:sym typeface="Montserrat ExtraBold"/>
            </a:endParaRPr>
          </a:p>
        </p:txBody>
      </p:sp>
      <p:sp>
        <p:nvSpPr>
          <p:cNvPr id="193" name="Google Shape;193;p21"/>
          <p:cNvSpPr txBox="1"/>
          <p:nvPr>
            <p:ph idx="12" type="sldNum"/>
          </p:nvPr>
        </p:nvSpPr>
        <p:spPr>
          <a:xfrm>
            <a:off x="7004788" y="9465147"/>
            <a:ext cx="453600" cy="798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4" name="Google Shape;194;p21"/>
          <p:cNvPicPr preferRelativeResize="0"/>
          <p:nvPr/>
        </p:nvPicPr>
        <p:blipFill>
          <a:blip r:embed="rId3">
            <a:alphaModFix/>
          </a:blip>
          <a:stretch>
            <a:fillRect/>
          </a:stretch>
        </p:blipFill>
        <p:spPr>
          <a:xfrm>
            <a:off x="321500" y="1374325"/>
            <a:ext cx="6917011" cy="3845676"/>
          </a:xfrm>
          <a:prstGeom prst="rect">
            <a:avLst/>
          </a:prstGeom>
          <a:noFill/>
          <a:ln>
            <a:noFill/>
          </a:ln>
        </p:spPr>
      </p:pic>
      <p:pic>
        <p:nvPicPr>
          <p:cNvPr id="195" name="Google Shape;195;p21"/>
          <p:cNvPicPr preferRelativeResize="0"/>
          <p:nvPr/>
        </p:nvPicPr>
        <p:blipFill>
          <a:blip r:embed="rId4">
            <a:alphaModFix/>
          </a:blip>
          <a:stretch>
            <a:fillRect/>
          </a:stretch>
        </p:blipFill>
        <p:spPr>
          <a:xfrm>
            <a:off x="321500" y="5589200"/>
            <a:ext cx="6916287" cy="3845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